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43" r:id="rId2"/>
    <p:sldId id="365" r:id="rId3"/>
    <p:sldId id="366" r:id="rId4"/>
    <p:sldId id="367" r:id="rId5"/>
    <p:sldId id="368" r:id="rId6"/>
    <p:sldId id="370" r:id="rId7"/>
    <p:sldId id="369" r:id="rId8"/>
    <p:sldId id="371" r:id="rId9"/>
    <p:sldId id="372" r:id="rId10"/>
    <p:sldId id="375" r:id="rId11"/>
    <p:sldId id="373" r:id="rId12"/>
    <p:sldId id="374" r:id="rId13"/>
    <p:sldId id="376" r:id="rId14"/>
    <p:sldId id="378" r:id="rId15"/>
    <p:sldId id="381" r:id="rId16"/>
    <p:sldId id="380" r:id="rId17"/>
    <p:sldId id="379" r:id="rId18"/>
    <p:sldId id="36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0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110" d="100"/>
          <a:sy n="110" d="100"/>
        </p:scale>
        <p:origin x="96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E82AF07-CD5D-410D-A7A0-9146E4FEC9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B79BE5-24E2-4D7C-BDC8-E6ACDD2624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7D525D-33B0-4B95-8B8A-38E71979496A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DCC8F4F-D9D1-4CCE-ADBD-C6C966446E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58894B-EDC9-465B-8223-7B1706A99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78F88-22BC-4C78-ACD3-057841EFC5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37950-0529-42E8-84F2-A7C47DE5CC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D0D069-4B2F-4E47-87B0-F901EC46F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93555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11840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30588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546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6484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9771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47917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13596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12928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76925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82527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9B513-2B43-4742-97AC-587CAA92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35B54-EA39-47B7-87AC-A0E395B05CDB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62B73-4D53-41C1-8355-C73E2196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970CC-0FBD-4046-ABB7-5153471F5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37E13-EB61-4BE7-A51B-D1EEA516D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49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90DA7-E1D7-4FBF-9A6F-E5F83DD79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77B47-2CE9-42FB-90D0-FF3B63BED576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17CE6-F0B2-41B4-9A32-DDD85C8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0780C-6826-4AE1-9F8F-CB6F66D1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AD0D0-9A20-4F37-BD9D-B39F2FC0F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63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0D880-6F0B-4E01-9877-31325E51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19344-6033-47FD-8F53-D3013CA9FE83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E40F1-E153-4B3B-BDAA-F4CCDD289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18C3A-DDF4-4BC3-82C5-D86B8E23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B73F8-2F9E-468C-8028-5681DE35D1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28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05614-0796-48EF-9E82-DCEFB74A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C7CD1-10E1-4BA7-99E5-A51926E9570F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15EC2-A8BB-4B53-A0E6-AEEBDFD0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AB9EE-F41E-426B-A51C-AF0123CB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BA90E-C260-4DB0-980B-A95E323799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54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399B1-E870-4341-9AF6-036B8857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CC410-DDE7-41AE-A9B9-D9B548E26B53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EDE09-03F4-4325-AC03-7D0FDA8E5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CFEE4-0702-4E54-8F00-CA3873BA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5AFAE-B379-429F-A176-395288D6F7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61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78AEEC-084C-4415-8F35-9D359C45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CA16A-9BB2-4990-A8A0-87DF65A63F66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7111C4-297C-4F75-A013-6BBA24965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27F3AD-375C-47EB-9DDA-8789F8C46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93596-464C-40BF-9FD8-A689B964CF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88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D4D55C-C580-4EBF-9246-79EBB0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E8A9F-BD6F-413E-BEB5-231DBFB695BC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1DF9EE-728B-44FA-9071-29C02992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C10F036-7523-4841-9139-325B1960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074BC-5E2F-48C2-B16D-DCC5FD8EC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20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C5C3BAA-4C73-4771-8664-6E35C4CAE7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ABBF-8CAF-4625-86D4-C8B4E32DA3C9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2FF30B3-CE30-44F0-BB1E-A66CCA58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E1D0A-6646-4476-988E-2AEC0AD6A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83205-4CBE-44BC-8964-1C1B450462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16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14936F-ADD7-4F11-9CF5-826E52DB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6BFE5-A462-46A7-93F0-A0F29169D0D0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5F670A-D32E-4C97-AD67-E4AFDF10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B7A90A-ECE8-4B87-A041-156F147A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1B09-3156-4E2D-8405-E859C9BBF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81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72639A-D3B8-4EC9-8584-670283A9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FF68F-A568-46A5-B4AA-D2EE7321A7B8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C6B06A-C9FC-4D94-98C2-A07D90A54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69D76C-DA58-463B-97D1-33E0DF52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3048B-1058-4671-A690-02C7E591B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97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617BB6-D481-4152-9D0F-10DE3EA494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7354-9D75-4273-99A3-443E682E0D3C}" type="datetime1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D6D055-3763-4757-B6BB-B6BF0D56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A85D02-6468-424E-9399-56F96F4A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927FD-4E9F-449F-B120-D197352339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05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ekip.me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F1">
            <a:alpha val="5803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99D706-2425-487A-872D-CA8E7772940E}"/>
              </a:ext>
            </a:extLst>
          </p:cNvPr>
          <p:cNvCxnSpPr/>
          <p:nvPr userDrawn="1"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6C398E-4282-4350-91DB-AE3BFB6C6CAF}"/>
              </a:ext>
            </a:extLst>
          </p:cNvPr>
          <p:cNvCxnSpPr/>
          <p:nvPr userDrawn="1"/>
        </p:nvCxnSpPr>
        <p:spPr>
          <a:xfrm>
            <a:off x="0" y="612000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logo">
            <a:hlinkClick r:id="rId13"/>
            <a:extLst>
              <a:ext uri="{FF2B5EF4-FFF2-40B4-BE49-F238E27FC236}">
                <a16:creationId xmlns:a16="http://schemas.microsoft.com/office/drawing/2014/main" id="{F49884E8-1083-45A3-A59F-3D34310BEA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08000"/>
            <a:ext cx="30749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2776AB83-DEC2-4856-BB68-8B050EB75A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27988" y="0"/>
            <a:ext cx="109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99"/>
                </a:solidFill>
              </a:rPr>
              <a:t>EKIP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04A640-4CAA-4359-A367-B5891F376968}"/>
              </a:ext>
            </a:extLst>
          </p:cNvPr>
          <p:cNvSpPr/>
          <p:nvPr userDrawn="1"/>
        </p:nvSpPr>
        <p:spPr>
          <a:xfrm>
            <a:off x="107504" y="6300000"/>
            <a:ext cx="56166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000" b="1" dirty="0">
                <a:solidFill>
                  <a:srgbClr val="000099"/>
                </a:solidFill>
                <a:latin typeface="Calibri"/>
              </a:rPr>
              <a:t>Radionica</a:t>
            </a:r>
            <a:r>
              <a:rPr lang="en-GB" sz="2000" b="1" dirty="0">
                <a:solidFill>
                  <a:srgbClr val="000099"/>
                </a:solidFill>
                <a:latin typeface="Calibri"/>
              </a:rPr>
              <a:t> </a:t>
            </a:r>
            <a:r>
              <a:rPr lang="sr-Latn-ME" sz="2000" b="1" dirty="0">
                <a:solidFill>
                  <a:srgbClr val="000099"/>
                </a:solidFill>
                <a:latin typeface="Calibri"/>
              </a:rPr>
              <a:t>„</a:t>
            </a:r>
            <a:r>
              <a:rPr lang="pl-PL" sz="2000" b="1" dirty="0">
                <a:solidFill>
                  <a:srgbClr val="000099"/>
                </a:solidFill>
                <a:latin typeface="Calibri"/>
              </a:rPr>
              <a:t>EKIP i opštine na istom zadatku”</a:t>
            </a:r>
            <a:endParaRPr lang="en-GB" sz="2000" b="1" dirty="0">
              <a:solidFill>
                <a:srgbClr val="000099"/>
              </a:solidFill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96F29E-4472-4E92-9264-F8B042F2D17E}"/>
              </a:ext>
            </a:extLst>
          </p:cNvPr>
          <p:cNvSpPr txBox="1"/>
          <p:nvPr userDrawn="1"/>
        </p:nvSpPr>
        <p:spPr>
          <a:xfrm>
            <a:off x="6300000" y="6300000"/>
            <a:ext cx="255428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ME" sz="1400" dirty="0">
                <a:solidFill>
                  <a:srgbClr val="000099"/>
                </a:solidFill>
                <a:latin typeface="+mn-lt"/>
              </a:rPr>
              <a:t>Podgorica, 27. april 2023. godine</a:t>
            </a:r>
          </a:p>
          <a:p>
            <a:pPr algn="ctr">
              <a:defRPr/>
            </a:pPr>
            <a:r>
              <a:rPr lang="sr-Latn-ME" sz="1400" dirty="0">
                <a:solidFill>
                  <a:srgbClr val="000099"/>
                </a:solidFill>
                <a:latin typeface="+mn-lt"/>
              </a:rPr>
              <a:t>Hotel Podgorica</a:t>
            </a:r>
            <a:endParaRPr lang="en-GB" sz="1400" dirty="0">
              <a:solidFill>
                <a:srgbClr val="000099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eoportal.ekip.me/" TargetMode="External"/><Relationship Id="rId2" Type="http://schemas.openxmlformats.org/officeDocument/2006/relationships/hyperlink" Target="https://ekip.me/page/electronic-communications/ec-networks/development-of-technical-documents/content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irjana.smolovic@ekip.m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kip.me/page/electronic-communications/ec-networks/development-of-planning-documents/planning-recommendation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geoportal.ekip.me/" TargetMode="External"/><Relationship Id="rId4" Type="http://schemas.openxmlformats.org/officeDocument/2006/relationships/hyperlink" Target="https://ekip.me/page/electronic-communications/ec-networks/accessibility-of-services/content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36D60EC-2AE4-46F6-A652-A4E77A09EABD}"/>
              </a:ext>
            </a:extLst>
          </p:cNvPr>
          <p:cNvSpPr/>
          <p:nvPr/>
        </p:nvSpPr>
        <p:spPr>
          <a:xfrm>
            <a:off x="190974" y="2421995"/>
            <a:ext cx="8713663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400" b="1" dirty="0">
              <a:solidFill>
                <a:srgbClr val="000099"/>
              </a:solidFill>
              <a:latin typeface="+mn-lt"/>
            </a:endParaRPr>
          </a:p>
          <a:p>
            <a:pPr algn="ctr"/>
            <a:r>
              <a:rPr lang="sr-Latn-ME" sz="2800" b="1" dirty="0">
                <a:solidFill>
                  <a:srgbClr val="000099"/>
                </a:solidFill>
                <a:latin typeface="+mn-lt"/>
              </a:rPr>
              <a:t>Postupanje Agencije </a:t>
            </a:r>
            <a:r>
              <a:rPr lang="en-GB" sz="2800" b="1" dirty="0">
                <a:solidFill>
                  <a:srgbClr val="000099"/>
                </a:solidFill>
                <a:latin typeface="+mn-lt"/>
              </a:rPr>
              <a:t>po </a:t>
            </a:r>
            <a:r>
              <a:rPr lang="sr-Latn-ME" sz="2800" b="1" dirty="0">
                <a:solidFill>
                  <a:srgbClr val="000099"/>
                </a:solidFill>
                <a:latin typeface="+mn-lt"/>
              </a:rPr>
              <a:t>zahtjev</a:t>
            </a:r>
            <a:r>
              <a:rPr lang="en-GB" sz="2800" b="1" dirty="0">
                <a:solidFill>
                  <a:srgbClr val="000099"/>
                </a:solidFill>
                <a:latin typeface="+mn-lt"/>
              </a:rPr>
              <a:t>ima</a:t>
            </a:r>
            <a:r>
              <a:rPr lang="sr-Latn-ME" sz="2800" b="1" dirty="0">
                <a:solidFill>
                  <a:srgbClr val="000099"/>
                </a:solidFill>
                <a:latin typeface="+mn-lt"/>
              </a:rPr>
              <a:t> u skladu sa </a:t>
            </a:r>
            <a:endParaRPr lang="en-GB" sz="2800" b="1" dirty="0">
              <a:solidFill>
                <a:srgbClr val="000099"/>
              </a:solidFill>
              <a:latin typeface="+mn-lt"/>
            </a:endParaRPr>
          </a:p>
          <a:p>
            <a:pPr algn="ctr"/>
            <a:r>
              <a:rPr lang="sr-Latn-ME" sz="2800" b="1" dirty="0">
                <a:solidFill>
                  <a:srgbClr val="000099"/>
                </a:solidFill>
                <a:latin typeface="+mn-lt"/>
              </a:rPr>
              <a:t>Zakonom o planiranju prostora</a:t>
            </a:r>
            <a:r>
              <a:rPr lang="en-GB" sz="28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sr-Latn-ME" sz="2800" b="1">
                <a:solidFill>
                  <a:srgbClr val="000099"/>
                </a:solidFill>
                <a:latin typeface="+mn-lt"/>
              </a:rPr>
              <a:t>i izgradnji </a:t>
            </a:r>
            <a:r>
              <a:rPr lang="sr-Latn-ME" sz="2800" b="1" dirty="0">
                <a:solidFill>
                  <a:srgbClr val="000099"/>
                </a:solidFill>
                <a:latin typeface="+mn-lt"/>
              </a:rPr>
              <a:t>objekata </a:t>
            </a:r>
            <a:endParaRPr lang="en-GB" sz="2800" b="1" dirty="0">
              <a:solidFill>
                <a:srgbClr val="000099"/>
              </a:solidFill>
              <a:latin typeface="+mn-lt"/>
            </a:endParaRPr>
          </a:p>
          <a:p>
            <a:pPr algn="ctr"/>
            <a:endParaRPr lang="en-GB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516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E72AB76-ADB2-44CF-874B-264A98A825DD}"/>
              </a:ext>
            </a:extLst>
          </p:cNvPr>
          <p:cNvSpPr/>
          <p:nvPr/>
        </p:nvSpPr>
        <p:spPr>
          <a:xfrm>
            <a:off x="107504" y="825579"/>
            <a:ext cx="878497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u="sng" dirty="0">
                <a:solidFill>
                  <a:srgbClr val="000099"/>
                </a:solidFill>
                <a:ea typeface="Arial" panose="020B0604020202020204" pitchFamily="34" charset="0"/>
              </a:rPr>
              <a:t>OBAVEZE AGENCIJE </a:t>
            </a:r>
            <a:r>
              <a:rPr lang="pl-PL" b="1" u="sng" dirty="0">
                <a:solidFill>
                  <a:srgbClr val="000099"/>
                </a:solidFill>
                <a:ea typeface="Arial" panose="020B0604020202020204" pitchFamily="34" charset="0"/>
              </a:rPr>
              <a:t>u skladu sa članom 74</a:t>
            </a:r>
            <a:endParaRPr lang="en-GB" b="1" u="sng" noProof="1">
              <a:solidFill>
                <a:srgbClr val="000099"/>
              </a:solidFill>
            </a:endParaRPr>
          </a:p>
          <a:p>
            <a:endParaRPr lang="en-GB" noProof="1"/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noProof="1">
                <a:solidFill>
                  <a:srgbClr val="000099"/>
                </a:solidFill>
                <a:latin typeface="+mn-lt"/>
              </a:rPr>
              <a:t>Preporuke za izradu tehničke dokumentacije Agencije za elektronske komunikacije i poštansku djelatnost, a koje bi trebalo da budu sastavni dio urbanističko</a:t>
            </a:r>
            <a:r>
              <a:rPr lang="en-GB" noProof="1">
                <a:solidFill>
                  <a:srgbClr val="000099"/>
                </a:solidFill>
              </a:rPr>
              <a:t>‒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tehničkih uslova, objavljene su na sajtu Agencije:</a:t>
            </a:r>
          </a:p>
          <a:p>
            <a:pPr algn="just"/>
            <a:endParaRPr lang="en-GB" sz="10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b="1" noProof="1">
                <a:solidFill>
                  <a:srgbClr val="000099"/>
                </a:solidFill>
                <a:latin typeface="+mn-lt"/>
                <a:hlinkClick r:id="rId2"/>
              </a:rPr>
              <a:t>https://ekip.me/page/electronic-communications/ec-networks/development-of-technical-documents/content</a:t>
            </a:r>
            <a:endParaRPr lang="en-GB" b="1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noProof="1">
                <a:solidFill>
                  <a:srgbClr val="000099"/>
                </a:solidFill>
                <a:latin typeface="+mn-lt"/>
              </a:rPr>
              <a:t>Svi podaci o postojećem stanju elektronske komunikacione infrastrukture dostupni su na geoportalu Agencije </a:t>
            </a:r>
          </a:p>
          <a:p>
            <a:pPr algn="just"/>
            <a:r>
              <a:rPr lang="en-GB" b="1" noProof="1">
                <a:solidFill>
                  <a:srgbClr val="000099"/>
                </a:solidFill>
                <a:latin typeface="+mn-lt"/>
                <a:hlinkClick r:id="rId3"/>
              </a:rPr>
              <a:t>http://geoportal.ekip.me/</a:t>
            </a:r>
            <a:endParaRPr lang="en-GB" b="1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1799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8FC289-03F7-479E-8531-01489E0CE4E8}"/>
              </a:ext>
            </a:extLst>
          </p:cNvPr>
          <p:cNvSpPr/>
          <p:nvPr/>
        </p:nvSpPr>
        <p:spPr>
          <a:xfrm>
            <a:off x="131268" y="1065411"/>
            <a:ext cx="878497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u="sng" dirty="0">
                <a:solidFill>
                  <a:srgbClr val="000099"/>
                </a:solidFill>
                <a:latin typeface="+mj-lt"/>
                <a:ea typeface="Arial" panose="020B0604020202020204" pitchFamily="34" charset="0"/>
              </a:rPr>
              <a:t>Sadržaj UTU</a:t>
            </a:r>
            <a:r>
              <a:rPr lang="pl-PL" sz="2400" b="1" u="sng" dirty="0">
                <a:solidFill>
                  <a:srgbClr val="000099"/>
                </a:solidFill>
                <a:latin typeface="+mj-lt"/>
                <a:ea typeface="Arial" panose="020B0604020202020204" pitchFamily="34" charset="0"/>
              </a:rPr>
              <a:t>  </a:t>
            </a:r>
            <a:endParaRPr lang="en-GB" sz="2400" b="1" u="sng" noProof="1">
              <a:solidFill>
                <a:srgbClr val="000099"/>
              </a:solidFill>
              <a:latin typeface="+mj-lt"/>
            </a:endParaRPr>
          </a:p>
          <a:p>
            <a:endParaRPr lang="en-GB" noProof="1"/>
          </a:p>
          <a:p>
            <a:r>
              <a:rPr lang="sr-Latn-ME" dirty="0">
                <a:solidFill>
                  <a:srgbClr val="000099"/>
                </a:solidFill>
                <a:latin typeface="+mn-lt"/>
              </a:rPr>
              <a:t>P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ropisi koje je potrebno poštovati p</a:t>
            </a:r>
            <a:r>
              <a:rPr lang="sr-Latn-ME" dirty="0">
                <a:solidFill>
                  <a:srgbClr val="000099"/>
                </a:solidFill>
                <a:latin typeface="+mn-lt"/>
              </a:rPr>
              <a:t>rilikom izrade tehničke dokumentacije:</a:t>
            </a:r>
            <a:endParaRPr lang="en-GB" dirty="0">
              <a:solidFill>
                <a:srgbClr val="000099"/>
              </a:solidFill>
              <a:latin typeface="+mn-lt"/>
            </a:endParaRPr>
          </a:p>
          <a:p>
            <a:endParaRPr lang="en-GB" dirty="0">
              <a:solidFill>
                <a:srgbClr val="000099"/>
              </a:solidFill>
              <a:latin typeface="+mn-lt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sr-Latn-ME" dirty="0">
                <a:solidFill>
                  <a:srgbClr val="000099"/>
                </a:solidFill>
                <a:latin typeface="+mn-lt"/>
              </a:rPr>
              <a:t>Zakon o elektronskim komunikacijama </a:t>
            </a:r>
            <a:r>
              <a:rPr lang="sr-Latn-ME" sz="1600" i="1" dirty="0">
                <a:solidFill>
                  <a:srgbClr val="000099"/>
                </a:solidFill>
                <a:latin typeface="+mn-lt"/>
              </a:rPr>
              <a:t>(„Sl. list Crne Gore”, br. 40/13, 56/13, 2/17 i 49/19)</a:t>
            </a:r>
            <a:r>
              <a:rPr lang="sr-Latn-ME" dirty="0">
                <a:solidFill>
                  <a:srgbClr val="000099"/>
                </a:solidFill>
                <a:latin typeface="+mn-lt"/>
              </a:rPr>
              <a:t>,</a:t>
            </a:r>
            <a:endParaRPr lang="en-GB" dirty="0">
              <a:solidFill>
                <a:srgbClr val="000099"/>
              </a:solidFill>
              <a:latin typeface="+mn-lt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sr-Latn-ME" dirty="0">
                <a:solidFill>
                  <a:srgbClr val="000099"/>
                </a:solidFill>
                <a:latin typeface="+mn-lt"/>
              </a:rPr>
              <a:t>Pravilnik o širini zaštitnih zona i vrsti radio koridora u kojima nije dopušteno planiranje i gradnja drugih objekata </a:t>
            </a:r>
            <a:r>
              <a:rPr lang="sr-Latn-ME" sz="1600" i="1" dirty="0">
                <a:solidFill>
                  <a:srgbClr val="000099"/>
                </a:solidFill>
                <a:latin typeface="+mn-lt"/>
              </a:rPr>
              <a:t>(„Sl. list Crne Gore”, br. 33/14)</a:t>
            </a:r>
            <a:r>
              <a:rPr lang="sr-Latn-ME" sz="1200" i="1" dirty="0">
                <a:solidFill>
                  <a:srgbClr val="000099"/>
                </a:solidFill>
                <a:latin typeface="+mn-lt"/>
              </a:rPr>
              <a:t>,</a:t>
            </a:r>
            <a:endParaRPr lang="en-GB" sz="1200" i="1" dirty="0">
              <a:solidFill>
                <a:srgbClr val="000099"/>
              </a:solidFill>
              <a:latin typeface="+mn-lt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sr-Latn-ME" dirty="0">
                <a:solidFill>
                  <a:srgbClr val="000099"/>
                </a:solidFill>
                <a:latin typeface="+mn-lt"/>
              </a:rPr>
              <a:t>Pravilnik o tehničkim i drugim uslovima za projektovanje, izgradnju i korišćenje elektronske komunikacione mreže, elektronske komunikacione infrastrukture i povezane opreme u objektima </a:t>
            </a:r>
            <a:r>
              <a:rPr lang="sr-Latn-ME" sz="1600" i="1" dirty="0">
                <a:solidFill>
                  <a:srgbClr val="000099"/>
                </a:solidFill>
                <a:latin typeface="+mn-lt"/>
              </a:rPr>
              <a:t>(„Sl. list Crne Gore”, br.  41/15)</a:t>
            </a:r>
            <a:r>
              <a:rPr lang="sr-Latn-ME" sz="1200" i="1" dirty="0">
                <a:solidFill>
                  <a:srgbClr val="000099"/>
                </a:solidFill>
                <a:latin typeface="+mn-lt"/>
              </a:rPr>
              <a:t>, </a:t>
            </a:r>
            <a:endParaRPr lang="en-GB" sz="1200" i="1" dirty="0">
              <a:solidFill>
                <a:srgbClr val="000099"/>
              </a:solidFill>
              <a:latin typeface="+mn-lt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sr-Latn-ME" dirty="0">
                <a:solidFill>
                  <a:srgbClr val="000099"/>
                </a:solidFill>
                <a:latin typeface="+mn-lt"/>
              </a:rPr>
              <a:t>Pravilnik o uslovima za planiranje, izgradnju, održavanje i korišćenje elektronskih komunikacionih mreža, elektronske komunikacione infrastrukture i povezane opreme </a:t>
            </a:r>
            <a:r>
              <a:rPr lang="sr-Latn-ME" sz="1600" i="1" dirty="0">
                <a:solidFill>
                  <a:srgbClr val="000099"/>
                </a:solidFill>
                <a:latin typeface="+mn-lt"/>
              </a:rPr>
              <a:t>(„Sl. list Crne Gore”, br. 59/15 i 39/16)</a:t>
            </a:r>
            <a:r>
              <a:rPr lang="sr-Latn-ME" i="1" dirty="0">
                <a:solidFill>
                  <a:srgbClr val="000099"/>
                </a:solidFill>
                <a:latin typeface="+mn-lt"/>
              </a:rPr>
              <a:t>,</a:t>
            </a:r>
            <a:endParaRPr lang="en-GB" i="1" dirty="0">
              <a:solidFill>
                <a:srgbClr val="000099"/>
              </a:solidFill>
              <a:latin typeface="+mn-lt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sr-Latn-ME" dirty="0">
                <a:solidFill>
                  <a:srgbClr val="000099"/>
                </a:solidFill>
                <a:latin typeface="+mn-lt"/>
              </a:rPr>
              <a:t>Pravilnik o zajedničkom korišćenju elektronske komunikacione infrastrukture i povezane opreme </a:t>
            </a:r>
            <a:r>
              <a:rPr lang="sr-Latn-ME" sz="1600" i="1" dirty="0">
                <a:solidFill>
                  <a:srgbClr val="000099"/>
                </a:solidFill>
                <a:latin typeface="+mn-lt"/>
              </a:rPr>
              <a:t>(„Sl. list Crne Gore”, br. 52/14) </a:t>
            </a:r>
            <a:r>
              <a:rPr lang="sr-Latn-ME" i="1" dirty="0">
                <a:solidFill>
                  <a:srgbClr val="000099"/>
                </a:solidFill>
                <a:latin typeface="+mn-lt"/>
              </a:rPr>
              <a:t>i</a:t>
            </a:r>
            <a:endParaRPr lang="en-GB" i="1" dirty="0">
              <a:solidFill>
                <a:srgbClr val="000099"/>
              </a:solidFill>
              <a:latin typeface="+mn-lt"/>
            </a:endParaRP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sr-Latn-ME" dirty="0">
                <a:solidFill>
                  <a:srgbClr val="000099"/>
                </a:solidFill>
                <a:latin typeface="+mn-lt"/>
              </a:rPr>
              <a:t>Pravilnik o granicama izlaganja elektromagnetnim poljima </a:t>
            </a:r>
            <a:r>
              <a:rPr lang="sr-Latn-ME" sz="1600" i="1" dirty="0">
                <a:solidFill>
                  <a:srgbClr val="000099"/>
                </a:solidFill>
                <a:latin typeface="+mn-lt"/>
              </a:rPr>
              <a:t>(„Sl. list Crne Gore”, br. 6/15)</a:t>
            </a:r>
            <a:r>
              <a:rPr lang="sr-Latn-ME" i="1" dirty="0">
                <a:solidFill>
                  <a:srgbClr val="000099"/>
                </a:solidFill>
                <a:latin typeface="+mn-lt"/>
              </a:rPr>
              <a:t>.</a:t>
            </a:r>
            <a:endParaRPr lang="en-GB" i="1" dirty="0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327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C4082F-666C-424A-9345-CB8EB88CA043}"/>
              </a:ext>
            </a:extLst>
          </p:cNvPr>
          <p:cNvSpPr/>
          <p:nvPr/>
        </p:nvSpPr>
        <p:spPr>
          <a:xfrm>
            <a:off x="107504" y="673032"/>
            <a:ext cx="8856984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15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sz="1500" noProof="1">
                <a:solidFill>
                  <a:srgbClr val="000099"/>
                </a:solidFill>
                <a:latin typeface="+mn-lt"/>
              </a:rPr>
              <a:t>Urbanističko‒tehnički uslovi obavezno treba da sadrže propise koje smo pomenuli i u istima je potrebno naglasiti da se mora voditi računa o sljedećem: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400" b="1" noProof="1">
                <a:solidFill>
                  <a:srgbClr val="000099"/>
                </a:solidFill>
                <a:latin typeface="+mn-lt"/>
              </a:rPr>
              <a:t>Kod gradnje novih i rekonstrukcije postojećih objekata, a posebno infrastrukturnih, treba obavezno obezbijediti zaštitu postojećih elektronskih komunikacionih mreža, elektronske komunikacione infrastrukture i povezane opreme</a:t>
            </a:r>
          </a:p>
          <a:p>
            <a:pPr algn="just"/>
            <a:endParaRPr lang="en-GB" sz="800" b="1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400" b="1" noProof="1">
                <a:solidFill>
                  <a:srgbClr val="000099"/>
                </a:solidFill>
                <a:latin typeface="+mn-lt"/>
              </a:rPr>
              <a:t>Potrebno je da se uvjek obezbijede koridori za elektronske komunikacione kablove duž svih postojećih i novih saobraćajnica</a:t>
            </a:r>
          </a:p>
          <a:p>
            <a:pPr algn="just"/>
            <a:endParaRPr lang="en-GB" sz="800" b="1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400" b="1" noProof="1">
                <a:solidFill>
                  <a:srgbClr val="000099"/>
                </a:solidFill>
                <a:latin typeface="+mn-lt"/>
              </a:rPr>
              <a:t>Gradnja, rekonstrukcija i zamjena elektronskih komunikacionih sistema mora se izvoditi po najvišim tehnološkim, ekonomskim i ekološkim kriterijumima</a:t>
            </a:r>
          </a:p>
          <a:p>
            <a:pPr algn="just"/>
            <a:endParaRPr lang="en-GB" sz="800" b="1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400" b="1" noProof="1">
                <a:solidFill>
                  <a:srgbClr val="000099"/>
                </a:solidFill>
                <a:latin typeface="+mn-lt"/>
              </a:rPr>
              <a:t>Elektronska komunikaciona mreža, elektronska komunikaciona infrastruktura i povezana oprema treba da se grade na način koji omogućava jednostavan prilaz, zamjenu, unaprjeđenje i korišćenje, koje nije uslovljeno načinom upotrebe pojedinih korisnika ili operatora, odnosno treba da bude obezbijeđen pristup i nesmetano održavanje iste tokom čitavog vijeka trajanja</a:t>
            </a:r>
          </a:p>
          <a:p>
            <a:pPr algn="just"/>
            <a:endParaRPr lang="en-GB" sz="800" b="1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400" b="1" noProof="1">
                <a:solidFill>
                  <a:srgbClr val="000099"/>
                </a:solidFill>
                <a:latin typeface="+mn-lt"/>
              </a:rPr>
              <a:t>U slučaju da se trasa kanalizacije za potrebe elektronske komunikacione infrastrukture poklapa sa trasom vodovodne kanalizacije i trasom elektro instalacija, treba poštovati propisana rastojanja, a dinamiku izgradnje vremenski uskladiti</a:t>
            </a:r>
          </a:p>
          <a:p>
            <a:pPr algn="just"/>
            <a:endParaRPr lang="en-GB" sz="800" b="1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400" b="1" noProof="1">
                <a:solidFill>
                  <a:srgbClr val="000099"/>
                </a:solidFill>
                <a:latin typeface="+mn-lt"/>
              </a:rPr>
              <a:t>U svrhu eliminisanja mogućeg mehaničkog i hemijskog oštećenja elektronske komunikacione infrastrukture i povezane opreme kod paralelnog vođenja, približavanja i ukrštanja sa ostalom infrastrukturom u prostoru, potrebno je pridržavati se određenih minimalnih rastojanja.</a:t>
            </a:r>
          </a:p>
          <a:p>
            <a:pPr algn="just"/>
            <a:endParaRPr lang="en-GB" sz="1400" b="1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6962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3EDAA8C-AF7E-4D3E-ABEE-317966E46443}"/>
              </a:ext>
            </a:extLst>
          </p:cNvPr>
          <p:cNvSpPr/>
          <p:nvPr/>
        </p:nvSpPr>
        <p:spPr>
          <a:xfrm>
            <a:off x="359532" y="1074509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sz="1600" b="1" u="sng" dirty="0">
                <a:solidFill>
                  <a:srgbClr val="000099"/>
                </a:solidFill>
                <a:ea typeface="Arial" panose="020B0604020202020204" pitchFamily="34" charset="0"/>
              </a:rPr>
              <a:t>OBAVEZE AGENCIJE </a:t>
            </a:r>
            <a:r>
              <a:rPr lang="pl-PL" sz="1600" b="1" u="sng" dirty="0">
                <a:solidFill>
                  <a:srgbClr val="000099"/>
                </a:solidFill>
                <a:ea typeface="Arial" panose="020B0604020202020204" pitchFamily="34" charset="0"/>
              </a:rPr>
              <a:t>u skladu sa članom 74</a:t>
            </a:r>
            <a:endParaRPr lang="en-GB" sz="1600" b="1" u="sng" noProof="1">
              <a:solidFill>
                <a:srgbClr val="000099"/>
              </a:solidFill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sz="1600" noProof="1">
                <a:solidFill>
                  <a:srgbClr val="000099"/>
                </a:solidFill>
                <a:latin typeface="+mn-lt"/>
              </a:rPr>
              <a:t>Zahtjevi upućeni Agenciji u skladu sa članom 74:</a:t>
            </a:r>
          </a:p>
          <a:p>
            <a:pPr algn="just"/>
            <a:endParaRPr lang="en-GB" sz="8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600" noProof="1">
                <a:solidFill>
                  <a:srgbClr val="000099"/>
                </a:solidFill>
                <a:latin typeface="+mn-lt"/>
              </a:rPr>
              <a:t>za dostavljanje podataka potrebnih za izradu tehničke dokumentacije (katastar instalacija)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600" noProof="1">
                <a:solidFill>
                  <a:srgbClr val="000099"/>
                </a:solidFill>
                <a:latin typeface="+mn-lt"/>
              </a:rPr>
              <a:t>za mišljenje na programske zadatke za izradu tehničke dokumentacije,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n-GB" sz="1600" noProof="1">
                <a:solidFill>
                  <a:srgbClr val="000099"/>
                </a:solidFill>
                <a:latin typeface="+mn-lt"/>
              </a:rPr>
              <a:t>za mišljenje na nacrte urbanističko–tehničkih uslova. 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sz="1600" noProof="1">
                <a:solidFill>
                  <a:srgbClr val="000099"/>
                </a:solidFill>
                <a:latin typeface="+mn-lt"/>
              </a:rPr>
              <a:t>U periodu od 01. 01. 2022. – 31. 12. 2022. godine, nadležni Sekretarijati u opštinama (uglavnom </a:t>
            </a:r>
            <a:r>
              <a:rPr lang="en-GB" sz="1600" b="1" noProof="1">
                <a:solidFill>
                  <a:srgbClr val="000099"/>
                </a:solidFill>
                <a:latin typeface="+mn-lt"/>
              </a:rPr>
              <a:t>Cetinje, Kolašin i T</a:t>
            </a:r>
            <a:r>
              <a:rPr lang="sr-Latn-ME" sz="1600" b="1" noProof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b="1" noProof="1">
                <a:solidFill>
                  <a:srgbClr val="000099"/>
                </a:solidFill>
                <a:latin typeface="+mn-lt"/>
              </a:rPr>
              <a:t>vat</a:t>
            </a:r>
            <a:r>
              <a:rPr lang="en-GB" sz="1600" noProof="1">
                <a:solidFill>
                  <a:srgbClr val="000099"/>
                </a:solidFill>
                <a:latin typeface="+mn-lt"/>
              </a:rPr>
              <a:t>), jedan broj projektanata, kao i dva Ministarstva (samo 3 zahtjeva) uputili su Agenciji ukupno 197 zahtjeva – 44 zahtjeva u prvoj polovini godine i 153 u drugoj polovini godine .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sz="1600" noProof="1">
                <a:solidFill>
                  <a:srgbClr val="000099"/>
                </a:solidFill>
                <a:latin typeface="+mn-lt"/>
              </a:rPr>
              <a:t>Ukoliko se u urbanističko–tehničke uslove uvrste propisi i preporuke Agencije, nema potrebe za upućivanje posebog zahtjeva prema Agenciji – skraćuje se vrijeme za izdavanje UTU.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5604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F789DC-4F7F-4D05-BEA2-69B67740CA35}"/>
              </a:ext>
            </a:extLst>
          </p:cNvPr>
          <p:cNvSpPr/>
          <p:nvPr/>
        </p:nvSpPr>
        <p:spPr>
          <a:xfrm>
            <a:off x="179512" y="852486"/>
            <a:ext cx="878497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b="1" u="sng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r>
              <a:rPr lang="hr-HR" sz="2000" b="1" u="sng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OBAVEZE AGENCIJE </a:t>
            </a:r>
            <a:r>
              <a:rPr lang="en-GB" sz="2000" b="1" u="sng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u skladu sa članom 82</a:t>
            </a:r>
          </a:p>
          <a:p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lvl="0" algn="just"/>
            <a:r>
              <a:rPr lang="sr-Latn-CS" sz="1600" b="1" dirty="0">
                <a:solidFill>
                  <a:srgbClr val="000099"/>
                </a:solidFill>
                <a:latin typeface="+mn-lt"/>
              </a:rPr>
              <a:t>član 82 Zakona</a:t>
            </a:r>
            <a:r>
              <a:rPr lang="sr-Latn-CS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noProof="1">
                <a:solidFill>
                  <a:srgbClr val="000099"/>
                </a:solidFill>
                <a:latin typeface="+mn-lt"/>
              </a:rPr>
              <a:t>Zakona o planiranju prostora i izgradnji objekata 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sr-Latn-CS" sz="1600" dirty="0">
                <a:solidFill>
                  <a:srgbClr val="000099"/>
                </a:solidFill>
                <a:latin typeface="+mn-lt"/>
              </a:rPr>
              <a:t> 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hr-HR" dirty="0">
                <a:solidFill>
                  <a:srgbClr val="000099"/>
                </a:solidFill>
                <a:latin typeface="+mn-lt"/>
              </a:rPr>
              <a:t>propi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suje</a:t>
            </a:r>
            <a:r>
              <a:rPr lang="hr-HR" dirty="0">
                <a:solidFill>
                  <a:srgbClr val="000099"/>
                </a:solidFill>
                <a:latin typeface="+mn-lt"/>
              </a:rPr>
              <a:t> obaveze i način vršenja revizije, odnosno obaveza revidenta da u postupku revizije glavnog projekta pribavi od organa za tehničke uslove kopiju plana i list nepokretnosti, saglasnosti, mišljenja i druge dokaze utvrđene zakonom. Nadalje, organ za tehničke uslove dužan је da u roku od 15 dana od dana prijema zahtjeva od revidenta odgovori i dostavi elektronski potpisane tražene dokaze i ako organ za tehničke uslove u propisanom roku iste ne dostavi, smatraće se da je saglasan sa dostavljenim revidovanim glavnim projektom.</a:t>
            </a:r>
            <a:endParaRPr lang="en-GB" dirty="0">
              <a:solidFill>
                <a:srgbClr val="000099"/>
              </a:solidFill>
              <a:latin typeface="+mn-lt"/>
            </a:endParaRPr>
          </a:p>
          <a:p>
            <a:pPr algn="just"/>
            <a:endParaRPr lang="en-GB" dirty="0">
              <a:solidFill>
                <a:srgbClr val="000099"/>
              </a:solidFill>
              <a:latin typeface="+mn-lt"/>
            </a:endParaRPr>
          </a:p>
          <a:p>
            <a:pPr algn="just"/>
            <a:endParaRPr lang="en-GB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Agencija nije vlasnik infrastrukture i ne izdaje posebne tehničke uslove za izradu tehničke dokumentacije (npr. uslove za priključenje na infrastrukturu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)</a:t>
            </a:r>
          </a:p>
          <a:p>
            <a:pPr algn="just"/>
            <a:r>
              <a:rPr lang="hr-HR" dirty="0">
                <a:solidFill>
                  <a:srgbClr val="000099"/>
                </a:solidFill>
                <a:latin typeface="+mn-lt"/>
              </a:rPr>
              <a:t> </a:t>
            </a:r>
            <a:endParaRPr lang="en-GB" sz="1600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9427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F3DF65-7AAA-411E-9016-1B4B70C4B65E}"/>
              </a:ext>
            </a:extLst>
          </p:cNvPr>
          <p:cNvSpPr/>
          <p:nvPr/>
        </p:nvSpPr>
        <p:spPr>
          <a:xfrm>
            <a:off x="179512" y="852486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b="1" u="sng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r>
              <a:rPr lang="hr-HR" sz="2000" b="1" u="sng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OBAVEZE AGENCIJE </a:t>
            </a:r>
            <a:r>
              <a:rPr lang="en-GB" sz="2000" b="1" u="sng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u skladu sa članom 84</a:t>
            </a:r>
          </a:p>
          <a:p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hr-HR" dirty="0">
                <a:solidFill>
                  <a:srgbClr val="000099"/>
                </a:solidFill>
                <a:latin typeface="+mn-lt"/>
              </a:rPr>
              <a:t>Ministarstvo održivog razvoja i turizma je na osnovu zahtjeva Agencije (broj 0404‒5697/1 od 17.07.2018. godine) dalo tumačenje čl</a:t>
            </a:r>
            <a:r>
              <a:rPr lang="az-Cyrl-AZ" dirty="0">
                <a:solidFill>
                  <a:srgbClr val="000099"/>
                </a:solidFill>
                <a:latin typeface="+mn-lt"/>
              </a:rPr>
              <a:t>апа 82 </a:t>
            </a:r>
            <a:r>
              <a:rPr lang="hr-HR" dirty="0">
                <a:solidFill>
                  <a:srgbClr val="000099"/>
                </a:solidFill>
                <a:latin typeface="+mn-lt"/>
              </a:rPr>
              <a:t>Zakona o planiranju prostora i izgradnji objekata („Sl. list Crne Gore”, broj 64/17 i 44/18) aktom broj 106‒26/293 od 17.07.2018.godine, koji se odnosi na pribavljanje saglasnosti na tehničku dokumentaciju za elektronsku komunikacionu mrežu u postupku revizije glavnog projekta. </a:t>
            </a:r>
            <a:r>
              <a:rPr lang="hr-HR" b="1" dirty="0">
                <a:solidFill>
                  <a:srgbClr val="000099"/>
                </a:solidFill>
                <a:latin typeface="+mn-lt"/>
              </a:rPr>
              <a:t>Dio izjašnjenja Ministarstva u nastavku je dat integralno</a:t>
            </a:r>
            <a:r>
              <a:rPr lang="hr-HR" dirty="0">
                <a:solidFill>
                  <a:srgbClr val="000099"/>
                </a:solidFill>
                <a:latin typeface="+mn-lt"/>
              </a:rPr>
              <a:t>:</a:t>
            </a:r>
          </a:p>
          <a:p>
            <a:pPr algn="just"/>
            <a:endParaRPr lang="en-GB" sz="1400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hr-HR" i="1" dirty="0">
                <a:solidFill>
                  <a:srgbClr val="000099"/>
                </a:solidFill>
                <a:latin typeface="+mn-lt"/>
              </a:rPr>
              <a:t>„Shodno citiranoj odredbi Zakona, revident se u postupku revizije tehničke dokumentacije obraća nadležnom organu za tehničke uslove za izdavanje saglasnosti prije sačinjavanja konačnog izvjestaja o reviziji glavnog projekta, samo ako je posebnim zakonom propisano izdavanje navedene saglasnosti. Kako Zakon o elektronskim komunikacijama („Sl. list CG”, br. 40/13, 56/13 i 02/17) ne propisuje obavezu izdavanja saglasnosti, to </a:t>
            </a:r>
            <a:r>
              <a:rPr lang="hr-HR" b="1" i="1" dirty="0">
                <a:solidFill>
                  <a:srgbClr val="000099"/>
                </a:solidFill>
                <a:latin typeface="+mn-lt"/>
              </a:rPr>
              <a:t>u postupku revizije glavnog projekta nije potrebno tražiti saglasnost od Agencije za elektronske komunikacije</a:t>
            </a:r>
            <a:r>
              <a:rPr lang="hr-HR" i="1" dirty="0">
                <a:solidFill>
                  <a:srgbClr val="000099"/>
                </a:solidFill>
                <a:latin typeface="+mn-lt"/>
              </a:rPr>
              <a:t>.”</a:t>
            </a:r>
            <a:endParaRPr lang="en-GB" dirty="0">
              <a:solidFill>
                <a:srgbClr val="000099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600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7895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6A3436-6AC4-4069-A25C-714691CAAAA6}"/>
              </a:ext>
            </a:extLst>
          </p:cNvPr>
          <p:cNvSpPr/>
          <p:nvPr/>
        </p:nvSpPr>
        <p:spPr>
          <a:xfrm>
            <a:off x="323528" y="1043731"/>
            <a:ext cx="84969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noProof="1">
                <a:solidFill>
                  <a:srgbClr val="000099"/>
                </a:solidFill>
                <a:latin typeface="+mn-lt"/>
              </a:rPr>
              <a:t>PROBLEMI PRI PRIMJENI ZAKONA O </a:t>
            </a:r>
            <a:r>
              <a:rPr lang="pl-PL" sz="2000" b="1" noProof="1">
                <a:solidFill>
                  <a:srgbClr val="000099"/>
                </a:solidFill>
                <a:latin typeface="+mn-lt"/>
              </a:rPr>
              <a:t>PLANIRANJU PROSTORA I ZGRADNJI OBJEKATA </a:t>
            </a:r>
            <a:endParaRPr lang="en-GB" sz="2000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sz="1600" noProof="1">
                <a:solidFill>
                  <a:srgbClr val="000099"/>
                </a:solidFill>
                <a:latin typeface="+mn-lt"/>
              </a:rPr>
              <a:t>Neki od problema iz prethodnog perioda koji su u značajnoj mjeri osporavali efikasan razvoj elektronske komunikacione infrastrukture i elektronskih komunikacionih mreža sa više aspekata, poput sljedećih: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sz="1600" noProof="1">
                <a:solidFill>
                  <a:srgbClr val="000099"/>
                </a:solidFill>
                <a:latin typeface="+mn-lt"/>
              </a:rPr>
              <a:t>česta oštećenja telekomunikacione kanalizacije i telekomunikacionih vodova i ugožavanje postojećih radio koridora, što u značajnoj mjeri narušava sigurnost elektronskih komunikacionih mreža i pouzdanost elektronskih komunikacionih usluga,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sz="1600" noProof="1">
                <a:solidFill>
                  <a:srgbClr val="000099"/>
                </a:solidFill>
                <a:latin typeface="+mn-lt"/>
              </a:rPr>
              <a:t>nemogućnost novoizgrađenih objekata da podrže pružanje elektronskih komunikacionih usluga u skladu sa važećim zakonima iz oblasti izgradnje i elektronskih komunikacija,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sz="1600" noProof="1">
                <a:solidFill>
                  <a:srgbClr val="000099"/>
                </a:solidFill>
                <a:latin typeface="+mn-lt"/>
              </a:rPr>
              <a:t>dugotrajne procedure za stvaranje uslova za izgradnju elektronskih komunikacionih mreža i njihovih sastavnih elemenata, 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sz="1600" noProof="1">
                <a:solidFill>
                  <a:srgbClr val="000099"/>
                </a:solidFill>
                <a:latin typeface="+mn-lt"/>
              </a:rPr>
              <a:t>neadekvatan tretman elemenata elektronskih komunikacionih mreža prilikom urbanističkog planiranja.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1563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>
            <a:extLst>
              <a:ext uri="{FF2B5EF4-FFF2-40B4-BE49-F238E27FC236}">
                <a16:creationId xmlns:a16="http://schemas.microsoft.com/office/drawing/2014/main" id="{AC6C8539-EFCF-4AF7-AB43-0CA6796EA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319" y="1340768"/>
            <a:ext cx="8615362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None/>
            </a:pPr>
            <a:endParaRPr lang="en-GB" sz="2000" b="1" dirty="0">
              <a:solidFill>
                <a:srgbClr val="00B050"/>
              </a:solidFill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GB" sz="2000" b="1" dirty="0">
                <a:solidFill>
                  <a:srgbClr val="00B050"/>
                </a:solidFill>
              </a:rPr>
              <a:t>C</a:t>
            </a:r>
            <a:r>
              <a:rPr lang="sr-Latn-ME" sz="2000" b="1" dirty="0">
                <a:solidFill>
                  <a:srgbClr val="00B050"/>
                </a:solidFill>
              </a:rPr>
              <a:t>ILJEVI</a:t>
            </a:r>
            <a:r>
              <a:rPr lang="en-GB" sz="2000" b="1" noProof="1">
                <a:solidFill>
                  <a:srgbClr val="00B050"/>
                </a:solidFill>
              </a:rPr>
              <a:t> KOJE ŽELIMO POSTIĆI KROZ BOLJU SARADNJU</a:t>
            </a:r>
            <a:endParaRPr lang="en-US" sz="2000" b="1" dirty="0">
              <a:solidFill>
                <a:srgbClr val="00B05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None/>
            </a:pPr>
            <a:endParaRPr lang="en-GB" altLang="en-US" sz="1600" b="1" noProof="1">
              <a:solidFill>
                <a:srgbClr val="000099"/>
              </a:solidFill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GB" altLang="en-US" sz="1600" b="1" noProof="1">
              <a:solidFill>
                <a:srgbClr val="000099"/>
              </a:solidFill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GB" altLang="en-US" sz="1600" b="1" noProof="1">
                <a:solidFill>
                  <a:srgbClr val="000099"/>
                </a:solidFill>
              </a:rPr>
              <a:t>Unapređenje kvaliteta planskih dokumenata tako da sadrže jasne odrednice za planiranje, izgradnju i zaštitu elektronske komunikacione infrastrukture 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sr-Latn-ME" altLang="en-US" sz="1600" b="1" dirty="0">
              <a:solidFill>
                <a:srgbClr val="000099"/>
              </a:solidFill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GB" altLang="en-US" sz="1600" b="1" noProof="1">
                <a:solidFill>
                  <a:srgbClr val="000099"/>
                </a:solidFill>
              </a:rPr>
              <a:t>Skraćivanje vremena za izdavanje Urbanističko–tehničkih uslova</a:t>
            </a:r>
            <a:r>
              <a:rPr lang="sr-Latn-ME" altLang="en-US" sz="1600" b="1" dirty="0">
                <a:solidFill>
                  <a:srgbClr val="000099"/>
                </a:solidFill>
              </a:rPr>
              <a:t>,</a:t>
            </a:r>
            <a:endParaRPr lang="en-GB" altLang="en-US" sz="1600" b="1" dirty="0">
              <a:solidFill>
                <a:srgbClr val="000099"/>
              </a:solidFill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sr-Latn-ME" altLang="en-US" sz="1600" b="1" dirty="0">
              <a:solidFill>
                <a:srgbClr val="000099"/>
              </a:solidFill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GB" altLang="en-US" sz="1600" b="1" noProof="1">
                <a:solidFill>
                  <a:srgbClr val="000099"/>
                </a:solidFill>
              </a:rPr>
              <a:t>Izrada kvalitetnije tehničke dokumentacije pri izgradnji objekata koja obavezno sadrži dio koji se odnosi na elektronsku komunikacionu infrastrukturu </a:t>
            </a: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endParaRPr lang="en-GB" altLang="en-US" sz="1600" b="1" dirty="0">
              <a:solidFill>
                <a:srgbClr val="000099"/>
              </a:solidFill>
            </a:endParaRPr>
          </a:p>
          <a:p>
            <a:pPr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1600" b="1" noProof="1">
                <a:solidFill>
                  <a:srgbClr val="000099"/>
                </a:solidFill>
              </a:rPr>
              <a:t>Zaštita postojeće</a:t>
            </a:r>
            <a:r>
              <a:rPr lang="en-GB" altLang="en-US" sz="1600" b="1" noProof="1">
                <a:solidFill>
                  <a:srgbClr val="000099"/>
                </a:solidFill>
              </a:rPr>
              <a:t> elektronske komunikacione infrastrukture pri izgradnji objekata i saobraćajnica</a:t>
            </a:r>
            <a:endParaRPr lang="en-US" altLang="en-US" sz="1600" b="1" noProof="1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034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3">
            <a:extLst>
              <a:ext uri="{FF2B5EF4-FFF2-40B4-BE49-F238E27FC236}">
                <a16:creationId xmlns:a16="http://schemas.microsoft.com/office/drawing/2014/main" id="{2B5016CC-ABCD-460A-BD87-5302AB20A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92" y="1971774"/>
            <a:ext cx="8280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ME" altLang="en-US" sz="5400" b="1" dirty="0">
                <a:solidFill>
                  <a:srgbClr val="00B0F0"/>
                </a:solidFill>
              </a:rPr>
              <a:t>Hvala na pažnji</a:t>
            </a:r>
            <a:r>
              <a:rPr lang="en-US" altLang="en-US" sz="5400" b="1" dirty="0">
                <a:solidFill>
                  <a:srgbClr val="00B0F0"/>
                </a:solidFill>
              </a:rPr>
              <a:t>!</a:t>
            </a:r>
          </a:p>
        </p:txBody>
      </p:sp>
      <p:sp>
        <p:nvSpPr>
          <p:cNvPr id="5" name="TextBox 13">
            <a:extLst>
              <a:ext uri="{FF2B5EF4-FFF2-40B4-BE49-F238E27FC236}">
                <a16:creationId xmlns:a16="http://schemas.microsoft.com/office/drawing/2014/main" id="{FE5845C3-6554-4522-8666-5C931F529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92" y="1980000"/>
            <a:ext cx="8280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ME" altLang="en-US" sz="5400" b="1" dirty="0">
                <a:solidFill>
                  <a:srgbClr val="00B0F0"/>
                </a:solidFill>
              </a:rPr>
              <a:t>Hvala na pažnji</a:t>
            </a:r>
            <a:r>
              <a:rPr lang="en-US" altLang="en-US" sz="5400" b="1" dirty="0">
                <a:solidFill>
                  <a:srgbClr val="00B0F0"/>
                </a:solidFill>
              </a:rPr>
              <a:t>!</a:t>
            </a:r>
          </a:p>
        </p:txBody>
      </p:sp>
      <p:sp>
        <p:nvSpPr>
          <p:cNvPr id="6" name="TextBox 20">
            <a:extLst>
              <a:ext uri="{FF2B5EF4-FFF2-40B4-BE49-F238E27FC236}">
                <a16:creationId xmlns:a16="http://schemas.microsoft.com/office/drawing/2014/main" id="{7729E752-1B04-42C0-B5EC-287FA6B62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12" y="4032000"/>
            <a:ext cx="820960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ME" altLang="en-US" sz="1800" b="1" dirty="0">
                <a:solidFill>
                  <a:srgbClr val="002060"/>
                </a:solidFill>
              </a:rPr>
              <a:t>Agencija za elektronske komunikacije i poštansku djelatnost</a:t>
            </a:r>
            <a:endParaRPr lang="en-US" altLang="en-US" sz="1800" b="1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rgbClr val="002060"/>
                </a:solidFill>
              </a:rPr>
              <a:t>Mirjana Smolović</a:t>
            </a:r>
            <a:r>
              <a:rPr lang="sr-Latn-ME" altLang="en-US" sz="1800" dirty="0">
                <a:solidFill>
                  <a:srgbClr val="002060"/>
                </a:solidFill>
              </a:rPr>
              <a:t>– Menadžer za </a:t>
            </a:r>
            <a:r>
              <a:rPr lang="en-GB" altLang="en-US" sz="1800" dirty="0">
                <a:solidFill>
                  <a:srgbClr val="002060"/>
                </a:solidFill>
              </a:rPr>
              <a:t>planska dokumenta</a:t>
            </a:r>
            <a:endParaRPr lang="en-US" altLang="en-US" sz="1800" b="1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904AEB-4DAC-4CE7-8BA8-5A1C5933EF99}"/>
              </a:ext>
            </a:extLst>
          </p:cNvPr>
          <p:cNvSpPr txBox="1"/>
          <p:nvPr/>
        </p:nvSpPr>
        <p:spPr>
          <a:xfrm>
            <a:off x="6206475" y="5080970"/>
            <a:ext cx="2800062" cy="80021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000099"/>
                </a:solidFill>
                <a:latin typeface="+mn-lt"/>
                <a:hlinkClick r:id="rId3"/>
              </a:rPr>
              <a:t>mirjana.smolovic@ekip.me</a:t>
            </a:r>
            <a:endParaRPr lang="en-US" b="1" dirty="0">
              <a:solidFill>
                <a:srgbClr val="000099"/>
              </a:solidFill>
              <a:latin typeface="+mn-lt"/>
            </a:endParaRPr>
          </a:p>
          <a:p>
            <a:pPr>
              <a:defRPr/>
            </a:pPr>
            <a:endParaRPr lang="en-US" sz="1000" b="1" dirty="0">
              <a:solidFill>
                <a:srgbClr val="000099"/>
              </a:solidFill>
              <a:latin typeface="+mn-lt"/>
            </a:endParaRPr>
          </a:p>
          <a:p>
            <a:pPr>
              <a:defRPr/>
            </a:pPr>
            <a:r>
              <a:rPr lang="sr-Latn-ME" b="1" dirty="0">
                <a:solidFill>
                  <a:srgbClr val="000099"/>
                </a:solidFill>
                <a:latin typeface="+mn-lt"/>
              </a:rPr>
              <a:t>Tel. 020 406 7</a:t>
            </a:r>
            <a:r>
              <a:rPr lang="en-GB" b="1" dirty="0">
                <a:solidFill>
                  <a:srgbClr val="000099"/>
                </a:solidFill>
                <a:latin typeface="+mn-lt"/>
              </a:rPr>
              <a:t>22</a:t>
            </a:r>
            <a:r>
              <a:rPr lang="sr-Latn-ME" b="1" dirty="0">
                <a:solidFill>
                  <a:srgbClr val="000099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91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8B7AF1-6985-4B9E-9382-1272037F02D5}"/>
              </a:ext>
            </a:extLst>
          </p:cNvPr>
          <p:cNvSpPr txBox="1"/>
          <p:nvPr/>
        </p:nvSpPr>
        <p:spPr>
          <a:xfrm>
            <a:off x="0" y="1260000"/>
            <a:ext cx="9144000" cy="4216539"/>
          </a:xfrm>
          <a:prstGeom prst="rect">
            <a:avLst/>
          </a:prstGeom>
          <a:noFill/>
        </p:spPr>
        <p:txBody>
          <a:bodyPr anchor="ctr" anchorCtr="0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b="1" dirty="0">
                <a:solidFill>
                  <a:srgbClr val="002060"/>
                </a:solidFill>
                <a:latin typeface="+mn-lt"/>
              </a:rPr>
              <a:t>Sadržaj: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400" dirty="0">
              <a:solidFill>
                <a:srgbClr val="002060"/>
              </a:solidFill>
              <a:latin typeface="+mn-lt"/>
            </a:endParaRP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Regulativa</a:t>
            </a:r>
            <a:endParaRPr lang="en-GB" sz="1600" b="1" dirty="0">
              <a:solidFill>
                <a:srgbClr val="000099"/>
              </a:solidFill>
              <a:latin typeface="+mn-lt"/>
            </a:endParaRPr>
          </a:p>
          <a:p>
            <a:pPr marL="800100" lvl="1" indent="-342900"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Postupanje Agencije u skladu sa Zakonom o planiranju prostora  i zgradnji objekata</a:t>
            </a:r>
            <a:endParaRPr lang="en-GB" sz="1600" b="1" dirty="0">
              <a:solidFill>
                <a:srgbClr val="000099"/>
              </a:solidFill>
              <a:latin typeface="+mn-lt"/>
            </a:endParaRPr>
          </a:p>
          <a:p>
            <a:pPr marL="1200150" lvl="2" indent="-285750" algn="just" eaLnBrk="1" fontAlgn="t" hangingPunct="1">
              <a:buFont typeface="Wingdings" panose="05000000000000000000" pitchFamily="2" charset="2"/>
              <a:buChar char="§"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Dostavljanje podataka i podloga za potrebe izrade prostorno planske dokumentacije 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lvl="3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700" b="1" cap="all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1200150" lvl="2" indent="-285750" algn="just" eaLnBrk="1" fontAlgn="t" hangingPunct="1">
              <a:buFont typeface="Wingdings" panose="05000000000000000000" pitchFamily="2" charset="2"/>
              <a:buChar char="§"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Mišljenja na dostavljenu plansku dokumentaciju</a:t>
            </a:r>
            <a:endParaRPr lang="en-GB" sz="1600" b="1" dirty="0">
              <a:solidFill>
                <a:srgbClr val="000099"/>
              </a:solidFill>
              <a:latin typeface="+mn-lt"/>
            </a:endParaRPr>
          </a:p>
          <a:p>
            <a:pPr lvl="2" algn="just" eaLnBrk="1" fontAlgn="t" hangingPunct="1"/>
            <a:endParaRPr lang="en-GB" sz="700" b="1" dirty="0">
              <a:solidFill>
                <a:srgbClr val="000099"/>
              </a:solidFill>
              <a:latin typeface="+mn-lt"/>
            </a:endParaRPr>
          </a:p>
          <a:p>
            <a:pPr marL="1200150" lvl="2" indent="-285750" algn="just" eaLnBrk="1" fontAlgn="t" hangingPunct="1">
              <a:buFont typeface="Wingdings" panose="05000000000000000000" pitchFamily="2" charset="2"/>
              <a:buChar char="§"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Saglasnosti na projektnu dokumentaciju</a:t>
            </a:r>
            <a:endParaRPr lang="en-GB" sz="1600" b="1" dirty="0">
              <a:solidFill>
                <a:srgbClr val="000099"/>
              </a:solidFill>
              <a:latin typeface="+mn-lt"/>
            </a:endParaRPr>
          </a:p>
          <a:p>
            <a:pPr lvl="2" algn="just" eaLnBrk="1" fontAlgn="t" hangingPunct="1"/>
            <a:endParaRPr lang="en-GB" sz="700" dirty="0">
              <a:solidFill>
                <a:srgbClr val="000099"/>
              </a:solidFill>
              <a:latin typeface="+mn-lt"/>
            </a:endParaRPr>
          </a:p>
          <a:p>
            <a:pPr marL="1200150" lvl="2" indent="-285750" algn="just" eaLnBrk="1" fontAlgn="t" hangingPunct="1">
              <a:buFont typeface="Wingdings" panose="05000000000000000000" pitchFamily="2" charset="2"/>
              <a:buChar char="§"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Sugestije u pogledu obuhvatanja elektronskih komunikacija planskom i projektnom dokumentacijom i urbanističko tehničkim uslovima</a:t>
            </a:r>
            <a:endParaRPr lang="en-GB" b="1" dirty="0">
              <a:solidFill>
                <a:srgbClr val="000099"/>
              </a:solidFill>
              <a:latin typeface="+mn-lt"/>
            </a:endParaRPr>
          </a:p>
          <a:p>
            <a:pPr marL="800100" lvl="1" indent="-342900"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Pitanja i komentari učesnika u pogledu postupanja Agencije</a:t>
            </a:r>
            <a:endParaRPr lang="en-GB" sz="1600" b="1" dirty="0">
              <a:solidFill>
                <a:srgbClr val="000099"/>
              </a:solidFill>
              <a:latin typeface="+mn-lt"/>
            </a:endParaRPr>
          </a:p>
          <a:p>
            <a:pPr marL="800100" lvl="1" indent="-342900" algn="just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1600" b="1" noProof="1">
                <a:solidFill>
                  <a:srgbClr val="000099"/>
                </a:solidFill>
                <a:latin typeface="+mn-lt"/>
              </a:rPr>
              <a:t>Ciljevi koje želimo postići kroz bolju saradnju</a:t>
            </a:r>
          </a:p>
          <a:p>
            <a:pPr eaLnBrk="1" fontAlgn="t" hangingPunct="1"/>
            <a:r>
              <a:rPr lang="sr-Latn-ME" sz="1600" b="1" cap="all" dirty="0">
                <a:solidFill>
                  <a:srgbClr val="000099"/>
                </a:solidFill>
                <a:latin typeface="+mn-lt"/>
                <a:cs typeface="+mn-cs"/>
              </a:rPr>
              <a:t>	</a:t>
            </a:r>
            <a:endParaRPr lang="x-none" sz="1400" b="1" cap="all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206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5CBB8D-74F1-4F89-B763-9FAC72499D47}"/>
              </a:ext>
            </a:extLst>
          </p:cNvPr>
          <p:cNvSpPr/>
          <p:nvPr/>
        </p:nvSpPr>
        <p:spPr>
          <a:xfrm>
            <a:off x="33242" y="789169"/>
            <a:ext cx="906417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r-HR" sz="2000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OBAVEZE AGENCIJE U SKLADU SA </a:t>
            </a:r>
            <a:endParaRPr lang="en-GB" sz="2000" b="1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r-HR" sz="2000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ZAKONOM </a:t>
            </a:r>
            <a:r>
              <a:rPr lang="en-GB" sz="2000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O </a:t>
            </a:r>
            <a:r>
              <a:rPr lang="hr-HR" sz="2000" b="1" dirty="0">
                <a:solidFill>
                  <a:srgbClr val="000099"/>
                </a:solidFill>
                <a:latin typeface="+mn-lt"/>
              </a:rPr>
              <a:t>ELEKTRONSKIM KOMUNIKACIJAMA </a:t>
            </a:r>
            <a:endParaRPr lang="en-GB" sz="2000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sr-Latn-CS" sz="800" dirty="0"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GB" dirty="0">
              <a:ea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hr-HR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hr-HR" dirty="0">
                <a:solidFill>
                  <a:srgbClr val="000099"/>
                </a:solidFill>
                <a:latin typeface="+mn-lt"/>
              </a:rPr>
              <a:t>Zakonom o elektronskim komunikacijama („Sl. list Crne Gore”, br. 40/13, 56/13, 2/17 i 49/19), u članu 40 propisana je oblast „Planiranje”. </a:t>
            </a:r>
            <a:endParaRPr lang="en-GB" dirty="0">
              <a:solidFill>
                <a:srgbClr val="000099"/>
              </a:solidFill>
              <a:latin typeface="+mn-lt"/>
            </a:endParaRPr>
          </a:p>
          <a:p>
            <a:pPr algn="just">
              <a:spcAft>
                <a:spcPts val="0"/>
              </a:spcAft>
            </a:pP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algn="just">
              <a:spcAft>
                <a:spcPts val="0"/>
              </a:spcAft>
            </a:pP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algn="just">
              <a:spcAft>
                <a:spcPts val="0"/>
              </a:spcAft>
            </a:pPr>
            <a:r>
              <a:rPr lang="hr-HR" dirty="0">
                <a:solidFill>
                  <a:srgbClr val="000099"/>
                </a:solidFill>
                <a:latin typeface="+mn-lt"/>
              </a:rPr>
              <a:t>Ov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aj</a:t>
            </a:r>
            <a:r>
              <a:rPr lang="hr-HR" dirty="0">
                <a:solidFill>
                  <a:srgbClr val="000099"/>
                </a:solidFill>
                <a:latin typeface="+mn-lt"/>
              </a:rPr>
              <a:t> član Zakona o elektronskim komunikacijama propisuj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e 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obaveze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Agencije da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:</a:t>
            </a:r>
            <a:r>
              <a:rPr lang="hr-HR" sz="1600" dirty="0">
                <a:solidFill>
                  <a:srgbClr val="000099"/>
                </a:solidFill>
                <a:latin typeface="+mn-lt"/>
              </a:rPr>
              <a:t> 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algn="just">
              <a:spcAft>
                <a:spcPts val="0"/>
              </a:spcAft>
            </a:pP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000099"/>
                </a:solidFill>
                <a:latin typeface="+mn-lt"/>
              </a:rPr>
              <a:t>dostav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i</a:t>
            </a:r>
            <a:r>
              <a:rPr lang="hr-HR" dirty="0">
                <a:solidFill>
                  <a:srgbClr val="000099"/>
                </a:solidFill>
                <a:latin typeface="+mn-lt"/>
              </a:rPr>
              <a:t> podatke o postojećim i planiranim elektronskim komunikacionim mrežama, elektronskoj komunikacionoj infrastrukturi i povezanoj opremi u zoni zahvata planskog dokumenta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,</a:t>
            </a:r>
            <a:r>
              <a:rPr lang="hr-HR" dirty="0">
                <a:solidFill>
                  <a:srgbClr val="000099"/>
                </a:solidFill>
                <a:latin typeface="+mn-lt"/>
              </a:rPr>
              <a:t> </a:t>
            </a:r>
            <a:endParaRPr lang="en-GB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000099"/>
                </a:solidFill>
                <a:latin typeface="+mn-lt"/>
              </a:rPr>
              <a:t>daje mišljenje o usklađenosti planiranja elektronskih komunikacionih mreža, elektronske komunikacione infrastrukture i povezane opreme u postupku pripreme planskog dokumenta. </a:t>
            </a:r>
            <a:endParaRPr lang="en-GB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hr-HR" sz="1600" dirty="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latin typeface="+mn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590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25DF79-6ED7-44A3-81AA-641667F5B73A}"/>
              </a:ext>
            </a:extLst>
          </p:cNvPr>
          <p:cNvSpPr/>
          <p:nvPr/>
        </p:nvSpPr>
        <p:spPr>
          <a:xfrm>
            <a:off x="0" y="897538"/>
            <a:ext cx="9064178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hr-HR" sz="2000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OBAVEZE AGENCIJE U SKLADU SA </a:t>
            </a:r>
            <a:endParaRPr lang="en-GB" sz="2000" b="1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hr-HR" sz="2000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ZAKONOM O PLANIRANJU PROSTORA I IZGRADNJI OBJEKATA </a:t>
            </a:r>
            <a:endParaRPr lang="en-GB" sz="2000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sr-Latn-CS" sz="800" dirty="0">
                <a:latin typeface="Calibri" panose="020F0502020204030204" pitchFamily="34" charset="0"/>
                <a:ea typeface="Arial" panose="020B0604020202020204" pitchFamily="34" charset="0"/>
              </a:rPr>
              <a:t> </a:t>
            </a:r>
            <a:endParaRPr lang="en-GB" dirty="0">
              <a:ea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hr-HR" sz="18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hr-HR" dirty="0">
                <a:solidFill>
                  <a:srgbClr val="000099"/>
                </a:solidFill>
                <a:latin typeface="+mn-lt"/>
              </a:rPr>
              <a:t>Zakonom o planiranju prostora i izgradnji </a:t>
            </a:r>
            <a:r>
              <a:rPr lang="hr-HR" dirty="0">
                <a:solidFill>
                  <a:srgbClr val="000099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objekata </a:t>
            </a:r>
            <a:r>
              <a:rPr lang="sr-Latn-ME" sz="1600" i="1" dirty="0">
                <a:solidFill>
                  <a:srgbClr val="000099"/>
                </a:solidFill>
                <a:latin typeface="+mn-lt"/>
              </a:rPr>
              <a:t>(„Sl. list Crne Gore”, br. 64/17, 44/18, 63/18, 11/19 i 82/20)</a:t>
            </a:r>
            <a:r>
              <a:rPr lang="sr-Latn-ME" i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hr-HR" dirty="0">
                <a:solidFill>
                  <a:srgbClr val="000099"/>
                </a:solidFill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u članu 5 kojim je dato značenje izraza u tački 16) definisano je: </a:t>
            </a:r>
            <a:endParaRPr lang="en-GB" dirty="0">
              <a:solidFill>
                <a:srgbClr val="000099"/>
              </a:solidFill>
              <a:effectLst/>
              <a:latin typeface="+mn-lt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GB" b="1" i="1" dirty="0">
                <a:solidFill>
                  <a:srgbClr val="00B050"/>
                </a:solidFill>
                <a:ea typeface="Arial" panose="020B0604020202020204" pitchFamily="34" charset="0"/>
              </a:rPr>
              <a:t>„</a:t>
            </a:r>
            <a:r>
              <a:rPr lang="sr-Latn-CS" b="1" i="1" dirty="0">
                <a:solidFill>
                  <a:srgbClr val="00B050"/>
                </a:solidFill>
                <a:latin typeface="+mn-lt"/>
                <a:ea typeface="Arial" panose="020B0604020202020204" pitchFamily="34" charset="0"/>
              </a:rPr>
              <a:t>organ za tehničke uslove </a:t>
            </a:r>
            <a:r>
              <a:rPr lang="hr-HR" b="1" i="1" dirty="0">
                <a:solidFill>
                  <a:srgbClr val="00B050"/>
                </a:solidFill>
                <a:latin typeface="+mn-lt"/>
                <a:ea typeface="Arial" panose="020B0604020202020204" pitchFamily="34" charset="0"/>
              </a:rPr>
              <a:t>je organ državne uprave, organ lokalne uprave i pravno lice nadležno</a:t>
            </a:r>
            <a:r>
              <a:rPr lang="hr-HR" b="1" i="1" dirty="0">
                <a:solidFill>
                  <a:srgbClr val="00B050"/>
                </a:solidFill>
                <a:ea typeface="Arial" panose="020B0604020202020204" pitchFamily="34" charset="0"/>
              </a:rPr>
              <a:t> </a:t>
            </a:r>
            <a:r>
              <a:rPr lang="hr-HR" b="1" i="1" dirty="0">
                <a:solidFill>
                  <a:srgbClr val="00B050"/>
                </a:solidFill>
                <a:latin typeface="+mn-lt"/>
                <a:ea typeface="Arial" panose="020B0604020202020204" pitchFamily="34" charset="0"/>
              </a:rPr>
              <a:t>za</a:t>
            </a:r>
            <a:r>
              <a:rPr lang="en-GB" b="1" i="1" dirty="0">
                <a:solidFill>
                  <a:srgbClr val="00B050"/>
                </a:solidFill>
                <a:ea typeface="Arial" panose="020B0604020202020204" pitchFamily="34" charset="0"/>
              </a:rPr>
              <a:t>”</a:t>
            </a:r>
            <a:r>
              <a:rPr lang="en-GB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, </a:t>
            </a:r>
            <a:r>
              <a:rPr lang="en-GB" noProof="1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između ostalog,  </a:t>
            </a:r>
            <a:r>
              <a:rPr lang="en-GB" b="1" i="1" dirty="0">
                <a:solidFill>
                  <a:srgbClr val="00B050"/>
                </a:solidFill>
                <a:ea typeface="Arial" panose="020B0604020202020204" pitchFamily="34" charset="0"/>
              </a:rPr>
              <a:t>„</a:t>
            </a:r>
            <a:r>
              <a:rPr lang="sr-Latn-CS" b="1" i="1" dirty="0">
                <a:solidFill>
                  <a:srgbClr val="00B050"/>
                </a:solidFill>
                <a:latin typeface="+mn-lt"/>
                <a:ea typeface="Arial" panose="020B0604020202020204" pitchFamily="34" charset="0"/>
              </a:rPr>
              <a:t>elektronske komunikacije i poštansku djelatnost</a:t>
            </a:r>
            <a:r>
              <a:rPr lang="en-GB" b="1" i="1" dirty="0">
                <a:solidFill>
                  <a:srgbClr val="00B050"/>
                </a:solidFill>
                <a:ea typeface="Arial" panose="020B0604020202020204" pitchFamily="34" charset="0"/>
              </a:rPr>
              <a:t>” .</a:t>
            </a:r>
          </a:p>
          <a:p>
            <a:pPr algn="just">
              <a:spcAft>
                <a:spcPts val="0"/>
              </a:spcAft>
            </a:pPr>
            <a:r>
              <a:rPr lang="hr-HR" sz="1600" dirty="0">
                <a:effectLst/>
                <a:latin typeface="+mn-lt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sz="1600" dirty="0">
              <a:latin typeface="+mn-lt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sr-Latn-CS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Agencija za elektronske komunikacije i poštansku djelatnost u skladu sa odredbama </a:t>
            </a:r>
            <a:r>
              <a:rPr lang="sr-Latn-CS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Zakona o elektronskim komunikacijama </a:t>
            </a:r>
            <a:r>
              <a:rPr lang="sr-Latn-CS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i </a:t>
            </a:r>
            <a:r>
              <a:rPr lang="sr-Latn-CS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Zakona o planiranju prostora i izgradnji objekata </a:t>
            </a:r>
            <a:r>
              <a:rPr lang="sr-Latn-CS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ima obaveze koje se tiču: </a:t>
            </a:r>
            <a:endParaRPr lang="en-GB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1200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r-Latn-CS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dostavljanja raspoloživih podataka o elektronskoj komunikacionoj infrastrukturi i povezanoj opremi,</a:t>
            </a:r>
            <a:endParaRPr lang="en-GB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r-Latn-CS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mišljenja na nacrte prostorno planskih dokumenata,</a:t>
            </a:r>
            <a:endParaRPr lang="en-GB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sr-Latn-CS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davanja saglasnosti na predloge prostorno planskih dokumenata. </a:t>
            </a:r>
            <a:endParaRPr lang="en-GB" dirty="0">
              <a:solidFill>
                <a:srgbClr val="000099"/>
              </a:solidFill>
              <a:latin typeface="+mn-lt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1600" dirty="0">
              <a:latin typeface="+mn-lt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0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D79794-FF03-417C-A8DA-27DEA89F5C83}"/>
              </a:ext>
            </a:extLst>
          </p:cNvPr>
          <p:cNvSpPr/>
          <p:nvPr/>
        </p:nvSpPr>
        <p:spPr>
          <a:xfrm>
            <a:off x="179512" y="980728"/>
            <a:ext cx="878497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OBAVEZE AGENCIJE</a:t>
            </a:r>
            <a:r>
              <a:rPr lang="en-GB" sz="2000" b="1" dirty="0">
                <a:solidFill>
                  <a:srgbClr val="000099"/>
                </a:solidFill>
                <a:latin typeface="+mn-lt"/>
                <a:ea typeface="Arial" panose="020B0604020202020204" pitchFamily="34" charset="0"/>
              </a:rPr>
              <a:t>…</a:t>
            </a:r>
          </a:p>
          <a:p>
            <a:endParaRPr lang="en-GB" b="1" u="sng" noProof="1">
              <a:solidFill>
                <a:srgbClr val="000099"/>
              </a:solidFill>
            </a:endParaRPr>
          </a:p>
          <a:p>
            <a:endParaRPr lang="en-GB" noProof="1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U skladu sa </a:t>
            </a:r>
            <a:r>
              <a:rPr lang="en-GB" b="1" i="1" noProof="1">
                <a:solidFill>
                  <a:srgbClr val="000099"/>
                </a:solidFill>
                <a:latin typeface="+mn-lt"/>
              </a:rPr>
              <a:t>članom 23 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Zakona o planiranju prostora i izgradnji objekata Agencija kao organ za tehničke uslove na zahtjev Ministarstva dostavlja podatke potrebne za izradu planskih dokumenata. 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U skladu sa </a:t>
            </a:r>
            <a:r>
              <a:rPr lang="en-GB" b="1" i="1" noProof="1">
                <a:solidFill>
                  <a:srgbClr val="000099"/>
                </a:solidFill>
                <a:latin typeface="+mn-lt"/>
              </a:rPr>
              <a:t>članom 28 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Zakona o planiranju prostora i izgradnji objekata Agencija kao organ za tehničke uslove na zahtjev Ministarstva daje Mišljenje na Nacrt planskog dokumenta. </a:t>
            </a: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U skladu sa </a:t>
            </a:r>
            <a:r>
              <a:rPr lang="en-GB" b="1" i="1" noProof="1">
                <a:solidFill>
                  <a:srgbClr val="000099"/>
                </a:solidFill>
                <a:latin typeface="+mn-lt"/>
              </a:rPr>
              <a:t>članom 37 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Zakona o planiranju prostora i izgradnji objekata Agencija kao organ za tehničke uslove na zahtjev Ministarstva daje Saglasnost na Predlog planskog dokumenta.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en-GB" sz="1600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600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938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7C567F-8575-4FAB-941A-447F72065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793005"/>
            <a:ext cx="871296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ME" altLang="en-US" sz="16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U narednoj tabeli dat je pregled broja zahtjeva i po njima dostavljenih dopisa sa podacima i preporukama odnosno mišljenjima na planska dokumenta po godinama.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rgbClr val="000099"/>
              </a:solidFill>
              <a:effectLst/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44D497C-58B9-4B39-964A-136ABB43B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843110"/>
              </p:ext>
            </p:extLst>
          </p:nvPr>
        </p:nvGraphicFramePr>
        <p:xfrm>
          <a:off x="1907704" y="1484784"/>
          <a:ext cx="5570792" cy="4411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632">
                  <a:extLst>
                    <a:ext uri="{9D8B030D-6E8A-4147-A177-3AD203B41FA5}">
                      <a16:colId xmlns:a16="http://schemas.microsoft.com/office/drawing/2014/main" val="3150631913"/>
                    </a:ext>
                  </a:extLst>
                </a:gridCol>
                <a:gridCol w="2953784">
                  <a:extLst>
                    <a:ext uri="{9D8B030D-6E8A-4147-A177-3AD203B41FA5}">
                      <a16:colId xmlns:a16="http://schemas.microsoft.com/office/drawing/2014/main" val="1365687021"/>
                    </a:ext>
                  </a:extLst>
                </a:gridCol>
                <a:gridCol w="1826376">
                  <a:extLst>
                    <a:ext uri="{9D8B030D-6E8A-4147-A177-3AD203B41FA5}">
                      <a16:colId xmlns:a16="http://schemas.microsoft.com/office/drawing/2014/main" val="332565377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ME" sz="1200" dirty="0">
                          <a:effectLst/>
                        </a:rPr>
                        <a:t>godina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ME" sz="1200" dirty="0">
                          <a:effectLst/>
                        </a:rPr>
                        <a:t>Broj dopisa sa dostavljenim podacima i preporukama za izradu planskih dokumenata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r-Latn-ME" sz="1200">
                          <a:effectLst/>
                        </a:rPr>
                        <a:t>Broj dostavljenih mišljenja na planska dokumenta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710672380"/>
                  </a:ext>
                </a:extLst>
              </a:tr>
              <a:tr h="399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2011.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/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38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3768136886"/>
                  </a:ext>
                </a:extLst>
              </a:tr>
              <a:tr h="273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2012.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52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74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4168150185"/>
                  </a:ext>
                </a:extLst>
              </a:tr>
              <a:tr h="359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2013.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27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108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1379901243"/>
                  </a:ext>
                </a:extLst>
              </a:tr>
              <a:tr h="279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2014.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35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92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4081111376"/>
                  </a:ext>
                </a:extLst>
              </a:tr>
              <a:tr h="3759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2015.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42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81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3231802711"/>
                  </a:ext>
                </a:extLst>
              </a:tr>
              <a:tr h="252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dirty="0">
                          <a:effectLst/>
                        </a:rPr>
                        <a:t>2016.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20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66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3348647762"/>
                  </a:ext>
                </a:extLst>
              </a:tr>
              <a:tr h="349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2017.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11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90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2914092659"/>
                  </a:ext>
                </a:extLst>
              </a:tr>
              <a:tr h="286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2018.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24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127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3177439903"/>
                  </a:ext>
                </a:extLst>
              </a:tr>
              <a:tr h="293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2019.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32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15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3211428626"/>
                  </a:ext>
                </a:extLst>
              </a:tr>
              <a:tr h="2940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2020.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25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27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2131140291"/>
                  </a:ext>
                </a:extLst>
              </a:tr>
              <a:tr h="3185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2021.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>
                          <a:solidFill>
                            <a:srgbClr val="000099"/>
                          </a:solidFill>
                          <a:effectLst/>
                        </a:rPr>
                        <a:t>5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11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4274345055"/>
                  </a:ext>
                </a:extLst>
              </a:tr>
              <a:tr h="353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>
                          <a:effectLst/>
                        </a:rPr>
                        <a:t>2022.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10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ME" sz="1200" b="1" dirty="0">
                          <a:solidFill>
                            <a:srgbClr val="000099"/>
                          </a:solidFill>
                          <a:effectLst/>
                        </a:rPr>
                        <a:t>8</a:t>
                      </a:r>
                      <a:endParaRPr lang="en-GB" sz="12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216" marR="31216" marT="0" marB="0" anchor="ctr"/>
                </a:tc>
                <a:extLst>
                  <a:ext uri="{0D108BD9-81ED-4DB2-BD59-A6C34878D82A}">
                    <a16:rowId xmlns:a16="http://schemas.microsoft.com/office/drawing/2014/main" val="3256403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76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01819F-E58A-4133-8AE8-A27BBD6FC53E}"/>
              </a:ext>
            </a:extLst>
          </p:cNvPr>
          <p:cNvSpPr/>
          <p:nvPr/>
        </p:nvSpPr>
        <p:spPr>
          <a:xfrm>
            <a:off x="0" y="764704"/>
            <a:ext cx="9073008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noProof="1">
                <a:solidFill>
                  <a:srgbClr val="000099"/>
                </a:solidFill>
                <a:latin typeface="+mn-lt"/>
              </a:rPr>
              <a:t>PODA</a:t>
            </a:r>
            <a:r>
              <a:rPr lang="en-GB" sz="2000" b="1" noProof="1">
                <a:solidFill>
                  <a:srgbClr val="000099"/>
                </a:solidFill>
                <a:latin typeface="+mn-lt"/>
              </a:rPr>
              <a:t>CI</a:t>
            </a:r>
            <a:r>
              <a:rPr lang="pl-PL" sz="2000" b="1" noProof="1">
                <a:solidFill>
                  <a:srgbClr val="000099"/>
                </a:solidFill>
                <a:latin typeface="+mn-lt"/>
              </a:rPr>
              <a:t> POTREBN</a:t>
            </a:r>
            <a:r>
              <a:rPr lang="en-GB" sz="2000" b="1" noProof="1">
                <a:solidFill>
                  <a:srgbClr val="000099"/>
                </a:solidFill>
                <a:latin typeface="+mn-lt"/>
              </a:rPr>
              <a:t>I</a:t>
            </a:r>
            <a:r>
              <a:rPr lang="pl-PL" sz="2000" b="1" noProof="1">
                <a:solidFill>
                  <a:srgbClr val="000099"/>
                </a:solidFill>
                <a:latin typeface="+mn-lt"/>
              </a:rPr>
              <a:t> ZA IZRADU PLANSKIH DOKUMENATA</a:t>
            </a:r>
            <a:endParaRPr lang="en-GB" sz="2000" b="1" noProof="1">
              <a:solidFill>
                <a:srgbClr val="000099"/>
              </a:solidFill>
              <a:latin typeface="+mn-lt"/>
            </a:endParaRPr>
          </a:p>
          <a:p>
            <a:pPr algn="just"/>
            <a:endParaRPr lang="en-GB" sz="1100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noProof="1">
                <a:solidFill>
                  <a:srgbClr val="000099"/>
                </a:solidFill>
                <a:latin typeface="+mn-lt"/>
              </a:rPr>
              <a:t>Agencija je na svom sajtu objavila: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preporuke za izradu planskih dokumenta sa podzakonskim aktima koji su doneseni na osnovu Zakona o elektronskim komunikacijama: </a:t>
            </a:r>
          </a:p>
          <a:p>
            <a:pPr algn="just"/>
            <a:endParaRPr lang="en-GB" sz="700" noProof="1">
              <a:solidFill>
                <a:srgbClr val="000099"/>
              </a:solidFill>
              <a:latin typeface="+mn-lt"/>
            </a:endParaRPr>
          </a:p>
          <a:p>
            <a:pPr lvl="1" algn="just"/>
            <a:r>
              <a:rPr lang="en-GB" b="1" noProof="1">
                <a:solidFill>
                  <a:srgbClr val="000099"/>
                </a:solidFill>
                <a:hlinkClick r:id="rId3"/>
              </a:rPr>
              <a:t>https://ekip.me/page/electronic-communications/ec-networks/development-of-planning-documents/planning-recommendations</a:t>
            </a:r>
            <a:endParaRPr lang="en-GB" b="1" noProof="1">
              <a:solidFill>
                <a:srgbClr val="000099"/>
              </a:solidFill>
            </a:endParaRPr>
          </a:p>
          <a:p>
            <a:pPr algn="just"/>
            <a:endParaRPr lang="en-GB" noProof="1">
              <a:solidFill>
                <a:srgbClr val="000099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podatke za o dostupnosti usluga (pregled po vrsti usluge i  pregled po opštinama)</a:t>
            </a:r>
          </a:p>
          <a:p>
            <a:pPr algn="just"/>
            <a:endParaRPr lang="en-GB" sz="800" noProof="1">
              <a:solidFill>
                <a:srgbClr val="000099"/>
              </a:solidFill>
              <a:latin typeface="+mn-lt"/>
            </a:endParaRPr>
          </a:p>
          <a:p>
            <a:pPr lvl="1" algn="just"/>
            <a:r>
              <a:rPr lang="en-GB" b="1" noProof="1">
                <a:solidFill>
                  <a:srgbClr val="000099"/>
                </a:solidFill>
                <a:hlinkClick r:id="rId4"/>
              </a:rPr>
              <a:t>https://ekip.me/page/electronic-communications/ec-networks/accessibility-of-services/content</a:t>
            </a:r>
            <a:endParaRPr lang="en-GB" b="1" noProof="1">
              <a:solidFill>
                <a:srgbClr val="000099"/>
              </a:solidFill>
            </a:endParaRPr>
          </a:p>
          <a:p>
            <a:pPr algn="just"/>
            <a:endParaRPr lang="en-GB" b="1" noProof="1">
              <a:solidFill>
                <a:srgbClr val="000099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Svi podaci o postojećem stanju elektronske komunikacione infrastrukture dostupni su na geoportalu Agencije </a:t>
            </a:r>
          </a:p>
          <a:p>
            <a:pPr algn="just"/>
            <a:endParaRPr lang="en-GB" sz="800" noProof="1">
              <a:solidFill>
                <a:srgbClr val="000099"/>
              </a:solidFill>
              <a:latin typeface="+mn-lt"/>
            </a:endParaRPr>
          </a:p>
          <a:p>
            <a:pPr lvl="1" algn="just"/>
            <a:r>
              <a:rPr lang="en-GB" b="1" noProof="1">
                <a:solidFill>
                  <a:srgbClr val="000099"/>
                </a:solidFill>
                <a:hlinkClick r:id="rId5"/>
              </a:rPr>
              <a:t>http://geoportal.ekip.me/</a:t>
            </a:r>
            <a:endParaRPr lang="en-GB" b="1" noProof="1">
              <a:solidFill>
                <a:srgbClr val="000099"/>
              </a:solidFill>
            </a:endParaRPr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Navedene preporuke, podzakonski akti i podaci, trebalo bi da budu oduhvaćeni planskim dokumentima u dijelu koji se odnosi na elektronske komunikacije. </a:t>
            </a:r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429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2A1E8F-33BF-41A5-B8BD-76615941041F}"/>
              </a:ext>
            </a:extLst>
          </p:cNvPr>
          <p:cNvSpPr/>
          <p:nvPr/>
        </p:nvSpPr>
        <p:spPr>
          <a:xfrm>
            <a:off x="179512" y="1124744"/>
            <a:ext cx="878497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u="sng" dirty="0">
                <a:solidFill>
                  <a:srgbClr val="000099"/>
                </a:solidFill>
                <a:ea typeface="Arial" panose="020B0604020202020204" pitchFamily="34" charset="0"/>
              </a:rPr>
              <a:t>OBAVEZE AGENCIJE </a:t>
            </a:r>
            <a:r>
              <a:rPr lang="pl-PL" b="1" u="sng" dirty="0">
                <a:solidFill>
                  <a:srgbClr val="000099"/>
                </a:solidFill>
                <a:ea typeface="Arial" panose="020B0604020202020204" pitchFamily="34" charset="0"/>
              </a:rPr>
              <a:t>u skladu sa članom 74</a:t>
            </a:r>
            <a:endParaRPr lang="en-GB" b="1" u="sng" noProof="1">
              <a:solidFill>
                <a:srgbClr val="000099"/>
              </a:solidFill>
            </a:endParaRPr>
          </a:p>
          <a:p>
            <a:endParaRPr lang="en-GB" noProof="1"/>
          </a:p>
          <a:p>
            <a:endParaRPr lang="en-GB" noProof="1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GB" noProof="1">
                <a:solidFill>
                  <a:srgbClr val="000099"/>
                </a:solidFill>
                <a:latin typeface="+mn-lt"/>
              </a:rPr>
              <a:t>U skladu sa </a:t>
            </a:r>
            <a:r>
              <a:rPr lang="en-GB" b="1" i="1" noProof="1">
                <a:solidFill>
                  <a:srgbClr val="000099"/>
                </a:solidFill>
                <a:latin typeface="+mn-lt"/>
              </a:rPr>
              <a:t>članom 74 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Agencija kao organ za tehničke uslove na zahtjev jedinice lokalne samouprave (na koje je Uredbom o povjeravanju dijela poslova Ministarstva jedinicama lokalne samouprave prenesena obaveza Ministarstva iz člana 74) daje uslove koje prema posebnim propisima izdaje organ za tehničke uslove, a koji su neophodni za izradu tehničke dokumentacije. </a:t>
            </a:r>
          </a:p>
          <a:p>
            <a:pPr lvl="1"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lvl="1" algn="just"/>
            <a:r>
              <a:rPr lang="en-GB" noProof="1">
                <a:solidFill>
                  <a:srgbClr val="000099"/>
                </a:solidFill>
                <a:latin typeface="+mn-lt"/>
              </a:rPr>
              <a:t>Osim toga član 74 propisuje da se urbanističko–tehnički uslovi izdaju u skladu sa planskim dokumentom, tako da ukoliko su oni u planskom dokumentu detaljno propisani nema potrebe da se posebnim zahtjevom traži njihovo izdavanje.</a:t>
            </a:r>
          </a:p>
          <a:p>
            <a:pPr lvl="1"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GB" sz="1600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605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F4FC17-A89D-4F23-A77A-FA1F5832BD3A}"/>
              </a:ext>
            </a:extLst>
          </p:cNvPr>
          <p:cNvSpPr/>
          <p:nvPr/>
        </p:nvSpPr>
        <p:spPr>
          <a:xfrm>
            <a:off x="107504" y="825579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r-HR" b="1" u="sng" dirty="0">
                <a:solidFill>
                  <a:srgbClr val="000099"/>
                </a:solidFill>
                <a:ea typeface="Arial" panose="020B0604020202020204" pitchFamily="34" charset="0"/>
              </a:rPr>
              <a:t>OBAVEZE AGENCIJE </a:t>
            </a:r>
            <a:r>
              <a:rPr lang="pl-PL" b="1" u="sng" dirty="0">
                <a:solidFill>
                  <a:srgbClr val="000099"/>
                </a:solidFill>
                <a:ea typeface="Arial" panose="020B0604020202020204" pitchFamily="34" charset="0"/>
              </a:rPr>
              <a:t>u skladu sa članom 74</a:t>
            </a:r>
            <a:endParaRPr lang="en-GB" b="1" u="sng" noProof="1">
              <a:solidFill>
                <a:srgbClr val="000099"/>
              </a:solidFill>
            </a:endParaRPr>
          </a:p>
          <a:p>
            <a:endParaRPr lang="en-GB" noProof="1"/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noProof="1">
                <a:solidFill>
                  <a:srgbClr val="000099"/>
                </a:solidFill>
                <a:latin typeface="+mn-lt"/>
              </a:rPr>
              <a:t>Neophodno je da planska dokumenta sadrže preciznije smjernice sadržaja Urbanističko‒tehničkih uslova po pitanju elektronske komunikacione infrastrukture odnosno smjernice koje je neophodno poštovati pri izradi tehničke dokumentacije.</a:t>
            </a:r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noProof="1">
                <a:solidFill>
                  <a:srgbClr val="000099"/>
                </a:solidFill>
                <a:latin typeface="+mn-lt"/>
              </a:rPr>
              <a:t>Veliki broj planskih dokumenata ove smjernice ne sadrži.</a:t>
            </a:r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noProof="1">
                <a:solidFill>
                  <a:srgbClr val="000099"/>
                </a:solidFill>
                <a:latin typeface="+mn-lt"/>
              </a:rPr>
              <a:t>Agencija smatra da je u Urbanističko‒tehničkim uslovima neophodno navesti obavezu poštovanja Zakona o elektronskim komunikacijama i ostalih propisa koji su doneseni na osnovu njega pri izradi tehničke dokumentacije (</a:t>
            </a:r>
            <a:r>
              <a:rPr lang="en-GB" b="1" i="1" dirty="0">
                <a:solidFill>
                  <a:srgbClr val="000099"/>
                </a:solidFill>
                <a:ea typeface="Arial" panose="020B0604020202020204" pitchFamily="34" charset="0"/>
              </a:rPr>
              <a:t>„</a:t>
            </a:r>
            <a:r>
              <a:rPr lang="en-GB" i="1" noProof="1">
                <a:solidFill>
                  <a:srgbClr val="000099"/>
                </a:solidFill>
                <a:latin typeface="+mn-lt"/>
              </a:rPr>
              <a:t>posebni propisi za izradu tehničke dokumentacije</a:t>
            </a:r>
            <a:r>
              <a:rPr lang="en-GB" b="1" i="1" dirty="0">
                <a:solidFill>
                  <a:srgbClr val="000099"/>
                </a:solidFill>
                <a:ea typeface="Arial" panose="020B0604020202020204" pitchFamily="34" charset="0"/>
              </a:rPr>
              <a:t>”</a:t>
            </a:r>
            <a:r>
              <a:rPr lang="en-GB" noProof="1">
                <a:solidFill>
                  <a:srgbClr val="000099"/>
                </a:solidFill>
                <a:latin typeface="+mn-lt"/>
              </a:rPr>
              <a:t>). </a:t>
            </a:r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en-GB" noProof="1">
                <a:solidFill>
                  <a:srgbClr val="000099"/>
                </a:solidFill>
                <a:latin typeface="+mn-lt"/>
              </a:rPr>
              <a:t>Kako ovi propisi sadrže sve potrebne uslove za izgradnju elektronske komunikacione infrastrukture propisivanje posebnih uslova od strane Agencije nije potrebno.</a:t>
            </a:r>
          </a:p>
          <a:p>
            <a:pPr algn="just"/>
            <a:endParaRPr lang="en-GB" noProof="1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3504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35191</TotalTime>
  <Words>1942</Words>
  <Application>Microsoft Office PowerPoint</Application>
  <PresentationFormat>On-screen Show (4:3)</PresentationFormat>
  <Paragraphs>225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Mirjana Smolovic</dc:creator>
  <cp:lastModifiedBy>Matija Tomcic</cp:lastModifiedBy>
  <cp:revision>816</cp:revision>
  <dcterms:created xsi:type="dcterms:W3CDTF">2014-08-01T10:03:44Z</dcterms:created>
  <dcterms:modified xsi:type="dcterms:W3CDTF">2023-04-26T10:28:44Z</dcterms:modified>
</cp:coreProperties>
</file>